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emf" ContentType="image/x-emf"/>
  <Default Extension="xls" ContentType="application/vnd.ms-excel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2"/>
  </p:notesMasterIdLst>
  <p:sldIdLst>
    <p:sldId id="259" r:id="rId2"/>
    <p:sldId id="256" r:id="rId3"/>
    <p:sldId id="260" r:id="rId4"/>
    <p:sldId id="258" r:id="rId5"/>
    <p:sldId id="261" r:id="rId6"/>
    <p:sldId id="263" r:id="rId7"/>
    <p:sldId id="262" r:id="rId8"/>
    <p:sldId id="269" r:id="rId9"/>
    <p:sldId id="274" r:id="rId10"/>
    <p:sldId id="275" r:id="rId11"/>
    <p:sldId id="266" r:id="rId12"/>
    <p:sldId id="272" r:id="rId13"/>
    <p:sldId id="267" r:id="rId14"/>
    <p:sldId id="277" r:id="rId15"/>
    <p:sldId id="265" r:id="rId16"/>
    <p:sldId id="268" r:id="rId17"/>
    <p:sldId id="270" r:id="rId18"/>
    <p:sldId id="278" r:id="rId19"/>
    <p:sldId id="279" r:id="rId20"/>
    <p:sldId id="271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99FF"/>
    <a:srgbClr val="0066FF"/>
    <a:srgbClr val="9999FF"/>
    <a:srgbClr val="CC99FF"/>
    <a:srgbClr val="FFFF66"/>
    <a:srgbClr val="FFFFCC"/>
    <a:srgbClr val="6600CC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9476" autoAdjust="0"/>
    <p:restoredTop sz="94797" autoAdjust="0"/>
  </p:normalViewPr>
  <p:slideViewPr>
    <p:cSldViewPr>
      <p:cViewPr>
        <p:scale>
          <a:sx n="66" d="100"/>
          <a:sy n="66" d="100"/>
        </p:scale>
        <p:origin x="-396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9BE6A86-9092-4570-A385-4D333A45CB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34C4F5-3598-45A5-BEB4-4CEC76336B48}" type="slidenum">
              <a:rPr lang="en-US"/>
              <a:pPr/>
              <a:t>1</a:t>
            </a:fld>
            <a:endParaRPr lang="en-US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74B6D-6E43-44A4-8E09-37904D60D055}" type="slidenum">
              <a:rPr lang="en-US"/>
              <a:pPr/>
              <a:t>2</a:t>
            </a:fld>
            <a:endParaRPr lang="en-US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što je bio niži u odnosu na isti period prethodne godine.</a:t>
            </a: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276024-AC33-449A-9CBF-340C7260CED9}" type="slidenum">
              <a:rPr lang="en-US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Poboljšanje općeg uspjeha učenika na kraju školske godine</a:t>
            </a: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D39D98-EB83-4A85-AF7A-C4AD18F83524}" type="slidenum">
              <a:rPr lang="en-US"/>
              <a:pPr/>
              <a:t>4</a:t>
            </a:fld>
            <a:endParaRPr lang="en-US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4. Možeš li ispuniti svoj plan?</a:t>
            </a: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FB5C5C-8887-4FC5-9D89-EA6B96F33A6F}" type="slidenum">
              <a:rPr lang="en-US"/>
              <a:pPr/>
              <a:t>6</a:t>
            </a:fld>
            <a:endParaRPr lang="en-US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D77D16-D9F5-4B65-B6A0-52AFB771D9AC}" type="slidenum">
              <a:rPr lang="en-US"/>
              <a:pPr/>
              <a:t>7</a:t>
            </a:fld>
            <a:endParaRPr lang="en-US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- Najuspješniji učenik/-ca krajem svakog mjeseca dobijaju diplomu za postignuti uspjeh, a njihovo ime, sa slikom će se naći na panou u razredu</a:t>
            </a: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3B152-6E47-47F7-BB66-EA657CE3CA3D}" type="slidenum">
              <a:rPr lang="en-US"/>
              <a:pPr/>
              <a:t>9</a:t>
            </a:fld>
            <a:endParaRPr lang="en-US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Ispunjeni mjesečni formulari</a:t>
            </a: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DB8AA0-139C-4A9E-92B8-33A51A25B059}" type="slidenum">
              <a:rPr lang="en-US"/>
              <a:pPr/>
              <a:t>11</a:t>
            </a:fld>
            <a:endParaRPr lang="en-US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APRIL</a:t>
            </a: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AC00A-05A3-447B-ACC7-87929B32E6E9}" type="slidenum">
              <a:rPr lang="en-US"/>
              <a:pPr/>
              <a:t>12</a:t>
            </a:fld>
            <a:endParaRPr lang="en-US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VII 1</a:t>
            </a: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58D05B-CFC4-4C7A-B65C-CE0E8DA535A0}" type="slidenum">
              <a:rPr lang="en-US"/>
              <a:pPr/>
              <a:t>13</a:t>
            </a:fld>
            <a:endParaRPr lang="en-US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Mohamed</a:t>
            </a: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1825C-A6DD-4620-BCAC-35681C0DD9FD}" type="slidenum">
              <a:rPr lang="en-US"/>
              <a:pPr/>
              <a:t>14</a:t>
            </a:fld>
            <a:endParaRPr lang="en-US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APRIL</a:t>
            </a: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426A1-65D6-44BC-8FCB-823BEB9C951C}" type="slidenum">
              <a:rPr lang="en-US"/>
              <a:pPr/>
              <a:t>15</a:t>
            </a:fld>
            <a:endParaRPr lang="en-US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- Upoznala sam članove Odjeljenskog vijeća sa svojim projektom i pozvala sve nastavnike da mi se pridruže u realizaciji projekta.</a:t>
            </a: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458350-25EC-4392-8042-969755C8FB09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bs-Latn-BA" smtClean="0"/>
              <a:t>Šta sam još do sada uradila?</a:t>
            </a: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C3F0E8-1237-4E9C-8994-2462BDFE99B5}" type="slidenum">
              <a:rPr lang="en-US"/>
              <a:pPr/>
              <a:t>17</a:t>
            </a:fld>
            <a:endParaRPr lang="en-US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r-Latn-C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4B81EC-0E6A-44E5-8D0D-FB40DECA68A8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r-HR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43C398-9BCD-40B3-9FBC-DCFF89A7C97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52FE86-2F86-4EE3-8714-36D419405F61}" type="slidenum">
              <a:rPr lang="en-US"/>
              <a:pPr/>
              <a:t>20</a:t>
            </a:fld>
            <a:endParaRPr lang="en-US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hr-HR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FEE3B2-8BD1-47C5-9ABE-EDD3F98E0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hr-HR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30DD780-5C55-4ADC-A577-E1D78EEE9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-1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Chart1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 rot="-457365">
            <a:off x="468313" y="2708275"/>
            <a:ext cx="740886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s-Latn-BA" sz="6600" b="1"/>
              <a:t>Planiranjem</a:t>
            </a:r>
            <a:endParaRPr lang="en-US" sz="6600" b="1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 rot="355067">
            <a:off x="3203575" y="4445000"/>
            <a:ext cx="452913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6600" b="1"/>
              <a:t>do uspjeha</a:t>
            </a:r>
            <a:endParaRPr lang="en-US" sz="6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 rot="-467314">
            <a:off x="468313" y="1196975"/>
            <a:ext cx="48656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4000" b="1" u="sng"/>
              <a:t>Profesionalna briga</a:t>
            </a:r>
            <a:endParaRPr lang="en-US" sz="4000" b="1" u="sng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85750" y="2500313"/>
            <a:ext cx="8497888" cy="39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s-Latn-BA" sz="3200" b="1"/>
              <a:t>Bila sam zabrinuta zbog toga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3200" b="1"/>
              <a:t>što je opći uspjeh učenika u mom razredu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3200" b="1"/>
              <a:t>bio niži u odnosu na isti period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3200" b="1"/>
              <a:t>prethodne godine.</a:t>
            </a:r>
            <a:endParaRPr lang="en-US" sz="3200" b="1"/>
          </a:p>
          <a:p>
            <a:endParaRPr lang="bs-Latn-BA" sz="3200" b="1"/>
          </a:p>
          <a:p>
            <a:endParaRPr lang="en-US" sz="3200" b="1"/>
          </a:p>
          <a:p>
            <a:endParaRPr lang="en-US" sz="3200" b="1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539750" y="3357563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endParaRPr lang="en-US" sz="3200" b="1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900113" y="4149725"/>
            <a:ext cx="18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4103" grpId="0"/>
      <p:bldP spid="4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539750" y="168275"/>
            <a:ext cx="2624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3200" b="1" u="sng"/>
              <a:t>Željela sam</a:t>
            </a:r>
            <a:r>
              <a:rPr lang="bs-Latn-BA" sz="3200" b="1"/>
              <a:t>:</a:t>
            </a:r>
            <a:endParaRPr lang="en-US" sz="3200" b="1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50825" y="792163"/>
            <a:ext cx="75580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800" b="1"/>
              <a:t>- pomoći učenicima da se </a:t>
            </a:r>
            <a:r>
              <a:rPr lang="bs-Latn-BA" sz="2800" b="1">
                <a:solidFill>
                  <a:schemeClr val="bg1"/>
                </a:solidFill>
              </a:rPr>
              <a:t>bolje organizuju</a:t>
            </a:r>
            <a:r>
              <a:rPr lang="bs-Latn-BA" sz="2800" b="1"/>
              <a:t>,</a:t>
            </a:r>
            <a:endParaRPr lang="en-US" sz="2800" b="1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23850" y="1368425"/>
            <a:ext cx="8302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>
                <a:latin typeface="Times New Roman" pitchFamily="18" charset="0"/>
              </a:rPr>
              <a:t>- </a:t>
            </a:r>
            <a:r>
              <a:rPr lang="bs-Latn-BA" sz="2800" b="1"/>
              <a:t>da nauče praviti sedmične i mjesečne </a:t>
            </a:r>
            <a:r>
              <a:rPr lang="bs-Latn-BA" sz="2800" b="1">
                <a:solidFill>
                  <a:schemeClr val="bg1"/>
                </a:solidFill>
              </a:rPr>
              <a:t>planove</a:t>
            </a:r>
            <a:r>
              <a:rPr lang="bs-Latn-BA" sz="2800" b="1"/>
              <a:t>,</a:t>
            </a:r>
            <a:endParaRPr lang="en-US" sz="2800" b="1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23850" y="2016125"/>
            <a:ext cx="882015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 sz="2800" b="1"/>
              <a:t>da bolje upoznaju sebe i nauče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800" b="1"/>
              <a:t>                        postavljati </a:t>
            </a:r>
            <a:r>
              <a:rPr lang="bs-Latn-BA" sz="2800" b="1">
                <a:solidFill>
                  <a:schemeClr val="bg1"/>
                </a:solidFill>
              </a:rPr>
              <a:t>realne ciljeve</a:t>
            </a:r>
            <a:r>
              <a:rPr lang="bs-Latn-BA" sz="2800" b="1"/>
              <a:t>,</a:t>
            </a:r>
            <a:endParaRPr lang="en-US" sz="2800" b="1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23850" y="3219450"/>
            <a:ext cx="73231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800" b="1"/>
              <a:t>- da postanu aktivniji i da redovnije </a:t>
            </a:r>
            <a:r>
              <a:rPr lang="bs-Latn-BA" sz="2800" b="1">
                <a:solidFill>
                  <a:schemeClr val="bg1"/>
                </a:solidFill>
              </a:rPr>
              <a:t>uče</a:t>
            </a:r>
            <a:r>
              <a:rPr lang="bs-Latn-BA" sz="2800" b="1"/>
              <a:t>,</a:t>
            </a:r>
            <a:endParaRPr lang="en-US" sz="2800" b="1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468313" y="3867150"/>
            <a:ext cx="4224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800" b="1"/>
              <a:t>- da imaju više ocjena.</a:t>
            </a:r>
            <a:endParaRPr lang="en-US" sz="2800" b="1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468313" y="4786313"/>
            <a:ext cx="7961312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3200" b="1" u="sng"/>
              <a:t>Krajnji cilj</a:t>
            </a:r>
            <a:r>
              <a:rPr lang="bs-Latn-BA" sz="3200" b="1"/>
              <a:t>: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3200" b="1"/>
              <a:t>Poboljšanje općeg uspjeha učenika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3200"/>
              <a:t>                     </a:t>
            </a:r>
            <a:r>
              <a:rPr lang="bs-Latn-BA" sz="3200" b="1"/>
              <a:t>na kraju školske godine. </a:t>
            </a:r>
            <a:endParaRPr lang="en-US" sz="3200" b="1"/>
          </a:p>
          <a:p>
            <a:pPr eaLnBrk="0" hangingPunct="0">
              <a:spcBef>
                <a:spcPct val="30000"/>
              </a:spcBef>
            </a:pPr>
            <a:endParaRPr lang="en-US" sz="3200" b="1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51950" cy="695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339975" y="0"/>
            <a:ext cx="22177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3200" b="1" u="sng"/>
              <a:t>Strategija</a:t>
            </a:r>
            <a:endParaRPr lang="en-US" sz="3200" b="1" u="sng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642938"/>
            <a:ext cx="91440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s-Latn-BA" sz="2800" b="1"/>
              <a:t>- Projekat sam planirala raditi unutar svog</a:t>
            </a:r>
          </a:p>
          <a:p>
            <a:r>
              <a:rPr lang="bs-Latn-BA" sz="2800" b="1"/>
              <a:t>   razreda, tokom drugog polugodišta.</a:t>
            </a:r>
          </a:p>
          <a:p>
            <a:pPr>
              <a:buFontTx/>
              <a:buChar char="-"/>
            </a:pPr>
            <a:r>
              <a:rPr lang="bs-Latn-BA" sz="2800" b="1"/>
              <a:t> Na 1.času OZ, u februaru, anketirala</a:t>
            </a:r>
            <a:r>
              <a:rPr lang="bs-Latn-BA" sz="3200" b="1"/>
              <a:t> sam</a:t>
            </a:r>
          </a:p>
          <a:p>
            <a:r>
              <a:rPr lang="bs-Latn-BA" sz="3200" b="1"/>
              <a:t>   </a:t>
            </a:r>
            <a:r>
              <a:rPr lang="bs-Latn-BA" sz="2800" b="1"/>
              <a:t>učenike.</a:t>
            </a:r>
            <a:endParaRPr lang="en-US" sz="2800" b="1"/>
          </a:p>
          <a:p>
            <a:endParaRPr lang="bs-Latn-BA" sz="2800" b="1"/>
          </a:p>
          <a:p>
            <a:endParaRPr lang="bs-Latn-BA" sz="2800" b="1"/>
          </a:p>
          <a:p>
            <a:endParaRPr lang="en-US" sz="2800" b="1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214313" y="2500313"/>
            <a:ext cx="8929687" cy="602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s-Latn-BA" sz="2800" b="1" u="sng"/>
              <a:t>Anketa je sadržavala slijedeća pitanja:</a:t>
            </a:r>
          </a:p>
          <a:p>
            <a:endParaRPr lang="bs-Latn-BA" sz="2800" b="1"/>
          </a:p>
          <a:p>
            <a:r>
              <a:rPr lang="bs-Latn-BA" sz="2800" b="1"/>
              <a:t>1.Šta želiš? Koji je tvoj cilj u ovom polugodištu? </a:t>
            </a:r>
          </a:p>
          <a:p>
            <a:r>
              <a:rPr lang="bs-Latn-BA" sz="2800" b="1"/>
              <a:t>(uspjeh u školi, vladanje, vannastavne aktivnosti) </a:t>
            </a:r>
          </a:p>
          <a:p>
            <a:endParaRPr lang="bs-Latn-BA" sz="1400" b="1"/>
          </a:p>
          <a:p>
            <a:r>
              <a:rPr lang="bs-Latn-BA" sz="2800" b="1"/>
              <a:t>2. Šta ćeš uraditi da postigneš svoj cilj?</a:t>
            </a:r>
          </a:p>
          <a:p>
            <a:endParaRPr lang="bs-Latn-BA" sz="1600" b="1"/>
          </a:p>
          <a:p>
            <a:r>
              <a:rPr lang="bs-Latn-BA" sz="2800" b="1"/>
              <a:t>3. Imaš li neki plan? Može li ti neko pomoći </a:t>
            </a:r>
          </a:p>
          <a:p>
            <a:r>
              <a:rPr lang="bs-Latn-BA" sz="2800" b="1"/>
              <a:t>    u ostvarivanju plana? </a:t>
            </a:r>
          </a:p>
          <a:p>
            <a:endParaRPr lang="bs-Latn-BA" sz="1100" b="1"/>
          </a:p>
          <a:p>
            <a:r>
              <a:rPr lang="bs-Latn-BA" sz="2800" b="1"/>
              <a:t>4. Možeš li ispuniti svoj plan?</a:t>
            </a:r>
            <a:endParaRPr lang="en-US" sz="2800" b="1"/>
          </a:p>
          <a:p>
            <a:endParaRPr lang="en-US" sz="2800" b="1"/>
          </a:p>
          <a:p>
            <a:endParaRPr lang="en-US" sz="2800" b="1"/>
          </a:p>
          <a:p>
            <a:endParaRPr lang="en-US" sz="2800" b="1"/>
          </a:p>
          <a:p>
            <a:pPr eaLnBrk="0" hangingPunct="0">
              <a:spcBef>
                <a:spcPct val="30000"/>
              </a:spcBef>
            </a:pP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P33001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93946">
            <a:off x="0" y="188913"/>
            <a:ext cx="4159250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P33001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49682">
            <a:off x="4583113" y="80963"/>
            <a:ext cx="4160837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0" descr="P33001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382">
            <a:off x="-6350" y="3492500"/>
            <a:ext cx="4338638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1" descr="P33001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364005">
            <a:off x="4640263" y="3233738"/>
            <a:ext cx="4103687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357188"/>
            <a:ext cx="8748713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600"/>
              <a:t>- </a:t>
            </a:r>
            <a:r>
              <a:rPr lang="bs-Latn-BA" sz="2600" b="1"/>
              <a:t>Učenicima sam podijelila mjesečne formulare 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(podijeljene na 4 sedmice)</a:t>
            </a:r>
            <a:r>
              <a:rPr lang="bs-Latn-BA" sz="2600"/>
              <a:t> </a:t>
            </a:r>
            <a:r>
              <a:rPr lang="bs-Latn-BA" sz="2600" b="1"/>
              <a:t>i objasnila da će na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časovima OZ isplanirati koje će nastavne predmete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odgovarati u toku naredne sedmice.</a:t>
            </a:r>
            <a:endParaRPr lang="en-US" sz="2600" b="1"/>
          </a:p>
        </p:txBody>
      </p:sp>
      <p:pic>
        <p:nvPicPr>
          <p:cNvPr id="16389" name="Picture 5" descr="P33000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330880">
            <a:off x="0" y="2776538"/>
            <a:ext cx="4932363" cy="369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P33000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82337">
            <a:off x="5037138" y="2890838"/>
            <a:ext cx="4067175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9388" y="260350"/>
            <a:ext cx="83534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600"/>
              <a:t>- Učenicima sam objasnila propozicije na osnovu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/>
              <a:t>kojih ćemo vršiti bodovanje(sedmično i mjesečno).</a:t>
            </a:r>
            <a:endParaRPr lang="en-US" sz="2600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50825" y="1268413"/>
            <a:ext cx="8893175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600" b="1"/>
              <a:t>+ 1 bod</a:t>
            </a:r>
            <a:r>
              <a:rPr lang="bs-Latn-BA" sz="2600"/>
              <a:t> – ako su se javili da odgovaraju predmet koji su planirali i dobili pozitivnu ocjenu, koju onda  učenici upisuju pored boda.</a:t>
            </a:r>
            <a:r>
              <a:rPr lang="bs-Latn-BA" sz="2600" b="1"/>
              <a:t> </a:t>
            </a:r>
          </a:p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 sz="2600" b="1"/>
              <a:t>1 bod</a:t>
            </a:r>
            <a:r>
              <a:rPr lang="bs-Latn-BA" sz="2600"/>
              <a:t> – ako se </a:t>
            </a:r>
            <a:r>
              <a:rPr lang="bs-Latn-BA" sz="2600" b="1" u="sng"/>
              <a:t>nisu javili</a:t>
            </a:r>
            <a:r>
              <a:rPr lang="bs-Latn-BA" sz="2600"/>
              <a:t> da odgovaraju.</a:t>
            </a:r>
            <a:r>
              <a:rPr lang="bs-Latn-BA" sz="2600" b="1"/>
              <a:t>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+ 0,5</a:t>
            </a:r>
            <a:r>
              <a:rPr lang="bs-Latn-BA" sz="2600"/>
              <a:t> – ako su se javili da odgovaraju neki predmet,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/>
              <a:t>            a nastavnik ih nije mogao pitati.</a:t>
            </a:r>
            <a:endParaRPr lang="en-US" sz="2600"/>
          </a:p>
          <a:p>
            <a:pPr eaLnBrk="0" hangingPunct="0">
              <a:spcBef>
                <a:spcPct val="30000"/>
              </a:spcBef>
            </a:pPr>
            <a:endParaRPr lang="en-US" sz="2600"/>
          </a:p>
          <a:p>
            <a:pPr eaLnBrk="0" hangingPunct="0">
              <a:spcBef>
                <a:spcPct val="30000"/>
              </a:spcBef>
            </a:pPr>
            <a:endParaRPr lang="en-US" sz="2600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-142875" y="4221163"/>
            <a:ext cx="9369425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>
                <a:latin typeface="Times New Roman" pitchFamily="18" charset="0"/>
              </a:rPr>
              <a:t> </a:t>
            </a:r>
            <a:r>
              <a:rPr lang="bs-Latn-BA" sz="2500"/>
              <a:t>Svojim potpisom ću, krajem svake sedmice, potvrđivati broj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500"/>
              <a:t> </a:t>
            </a:r>
            <a:r>
              <a:rPr lang="bs-Latn-BA"/>
              <a:t>predmeta, koji su učenici isplanirali,da bi sve proteklo korektno</a:t>
            </a:r>
            <a:r>
              <a:rPr lang="bs-Latn-BA">
                <a:latin typeface="Times New Roman" pitchFamily="18" charset="0"/>
              </a:rPr>
              <a:t>.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79388" y="5286375"/>
            <a:ext cx="8964612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 sz="2500"/>
              <a:t>Najuspješnijem učeniku/-ci ću krajem svakog mjeseca dodijeliti diplomu za postignuti uspjeh, a njihovo ime, sa slikom, će se naći na panou u kabinetu.</a:t>
            </a:r>
            <a:endParaRPr lang="en-US" sz="2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7" grpId="0"/>
      <p:bldP spid="153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5" name="Group 25"/>
          <p:cNvGraphicFramePr>
            <a:graphicFrameLocks noGrp="1"/>
          </p:cNvGraphicFramePr>
          <p:nvPr/>
        </p:nvGraphicFramePr>
        <p:xfrm>
          <a:off x="755650" y="404813"/>
          <a:ext cx="7269163" cy="5892800"/>
        </p:xfrm>
        <a:graphic>
          <a:graphicData uri="http://schemas.openxmlformats.org/drawingml/2006/table">
            <a:tbl>
              <a:tblPr/>
              <a:tblGrid>
                <a:gridCol w="2811463"/>
                <a:gridCol w="4457700"/>
              </a:tblGrid>
              <a:tr h="18097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PREZIME  I  IME  UČENIKA/-CE: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MAJ  2011.  GOD.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Predmeti  koje  planiram  da  odgovaram  su: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4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 sedmica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(od  28. 4.  do   4. 5.  2011. god.)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razredni  starješina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(potpis):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 sedmica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(od  5. 5.  do  11. 5.  2011. god.)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razredni  starješina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(potpis):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 sedmica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(od  12. 5.  do  18. 5.  2011. god.)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razredni  starješina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(potpis):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3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 sedmica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(od  19. 5.  do  25. 5.  2011. god.)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s-Latn-B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azredni  starješina 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(potpis):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5" descr="P51700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438" y="0"/>
            <a:ext cx="2681287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 descr="P517007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0"/>
            <a:ext cx="2720975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P517008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3792538"/>
            <a:ext cx="4087813" cy="306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8" descr="P517008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9338" y="3832225"/>
            <a:ext cx="4033837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7" name="Rectangle 9"/>
          <p:cNvSpPr>
            <a:spLocks noChangeArrowheads="1"/>
          </p:cNvSpPr>
          <p:nvPr/>
        </p:nvSpPr>
        <p:spPr bwMode="auto">
          <a:xfrm rot="1094647">
            <a:off x="4162425" y="1773238"/>
            <a:ext cx="4981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Latn-BA" sz="2800">
                <a:solidFill>
                  <a:srgbClr val="FF0000"/>
                </a:solidFill>
              </a:rPr>
              <a:t>Ispunjeni mjesečni formulari</a:t>
            </a:r>
            <a:endParaRPr 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P51700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00025" y="4005263"/>
            <a:ext cx="8943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bs-Latn-BA" sz="2800" b="1"/>
              <a:t>Obavijestila sam predmetne nastavnike da radim </a:t>
            </a:r>
          </a:p>
          <a:p>
            <a:r>
              <a:rPr lang="bs-Latn-BA" sz="2800" b="1"/>
              <a:t>ovaj projekat i zamolila ih da me podrže, u koliko </a:t>
            </a:r>
          </a:p>
          <a:p>
            <a:r>
              <a:rPr lang="bs-Latn-BA" sz="2800" b="1"/>
              <a:t>su u mogućnosti,tj. da pitaju učenike kada se </a:t>
            </a:r>
          </a:p>
          <a:p>
            <a:r>
              <a:rPr lang="bs-Latn-BA" sz="2800" b="1"/>
              <a:t>jave da odgovaraju.</a:t>
            </a:r>
            <a:endParaRPr 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mjehurici_u_cistoj_vod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7463"/>
            <a:ext cx="9396413" cy="711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 descr="P51102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20357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 descr="P511027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41015">
            <a:off x="6877050" y="2997200"/>
            <a:ext cx="2647950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9" descr="P511028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0"/>
            <a:ext cx="316706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0" descr="P316007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850" y="2636838"/>
            <a:ext cx="3151188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1" descr="P316008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5375" y="4724400"/>
            <a:ext cx="307816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2" descr="P316008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4868863"/>
            <a:ext cx="2881313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9" name="Picture 13" descr="P316008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842231">
            <a:off x="3492500" y="1989138"/>
            <a:ext cx="3079750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4" descr="P511028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51588" y="0"/>
            <a:ext cx="30448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11" name="Rectangle 15"/>
          <p:cNvSpPr>
            <a:spLocks noChangeArrowheads="1"/>
          </p:cNvSpPr>
          <p:nvPr/>
        </p:nvSpPr>
        <p:spPr bwMode="auto">
          <a:xfrm rot="-779677">
            <a:off x="6881813" y="5467350"/>
            <a:ext cx="20812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6000">
                <a:solidFill>
                  <a:srgbClr val="FF0000"/>
                </a:solidFill>
              </a:rPr>
              <a:t>VII 1</a:t>
            </a:r>
            <a:endParaRPr lang="en-US" sz="6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5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23850" y="96838"/>
            <a:ext cx="41100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3200" b="1" u="sng"/>
              <a:t>Realizacija projekta</a:t>
            </a:r>
            <a:endParaRPr lang="en-US" sz="3200" b="1" u="sng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646113"/>
            <a:ext cx="92519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200" b="1"/>
              <a:t>Proglasila </a:t>
            </a:r>
            <a:r>
              <a:rPr lang="bs-Latn-BA" sz="2200" b="1">
                <a:latin typeface="Arial" charset="0"/>
              </a:rPr>
              <a:t>sam </a:t>
            </a:r>
            <a:r>
              <a:rPr lang="bs-Latn-BA" sz="2200" b="1"/>
              <a:t>najuspješnije učenike za</a:t>
            </a:r>
            <a:r>
              <a:rPr lang="bs-Latn-BA" sz="2200" b="1">
                <a:solidFill>
                  <a:schemeClr val="bg1"/>
                </a:solidFill>
              </a:rPr>
              <a:t> februar, mart </a:t>
            </a:r>
            <a:r>
              <a:rPr lang="bs-Latn-BA" sz="2200" b="1">
                <a:solidFill>
                  <a:schemeClr val="bg1"/>
                </a:solidFill>
                <a:latin typeface="Arial" charset="0"/>
              </a:rPr>
              <a:t>,</a:t>
            </a:r>
            <a:r>
              <a:rPr lang="bs-Latn-BA" sz="2200" b="1">
                <a:solidFill>
                  <a:schemeClr val="bg1"/>
                </a:solidFill>
              </a:rPr>
              <a:t> april</a:t>
            </a:r>
            <a:r>
              <a:rPr lang="bs-Latn-BA" sz="2200" b="1">
                <a:solidFill>
                  <a:schemeClr val="bg1"/>
                </a:solidFill>
                <a:latin typeface="Arial" charset="0"/>
              </a:rPr>
              <a:t> i maj</a:t>
            </a:r>
            <a:r>
              <a:rPr lang="bs-Latn-BA" sz="2200" b="1"/>
              <a:t>.</a:t>
            </a:r>
            <a:endParaRPr lang="en-US" sz="2200" b="1"/>
          </a:p>
        </p:txBody>
      </p:sp>
      <p:pic>
        <p:nvPicPr>
          <p:cNvPr id="15365" name="Picture 5" descr="P314007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700213"/>
            <a:ext cx="1809750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P31000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1773238"/>
            <a:ext cx="2574925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619250" y="1268413"/>
            <a:ext cx="158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b="1"/>
              <a:t>FEBRUAR</a:t>
            </a:r>
            <a:endParaRPr lang="en-US" b="1"/>
          </a:p>
        </p:txBody>
      </p:sp>
      <p:pic>
        <p:nvPicPr>
          <p:cNvPr id="15368" name="Picture 8" descr="P41101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1557338"/>
            <a:ext cx="1749425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9" descr="P411012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92950" y="1557338"/>
            <a:ext cx="175577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6443663" y="1125538"/>
            <a:ext cx="1084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b="1"/>
              <a:t>MART</a:t>
            </a:r>
            <a:endParaRPr lang="en-US" b="1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979613" y="4221163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Latn-BA" b="1"/>
              <a:t>APRIL</a:t>
            </a:r>
            <a:endParaRPr lang="en-US" b="1"/>
          </a:p>
        </p:txBody>
      </p:sp>
      <p:pic>
        <p:nvPicPr>
          <p:cNvPr id="15372" name="Picture 13" descr="P516029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84438" y="4724400"/>
            <a:ext cx="2287587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395288" y="4149725"/>
            <a:ext cx="124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Latn-BA" b="1"/>
              <a:t>Adelisa</a:t>
            </a:r>
            <a:endParaRPr lang="en-US" b="1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3059113" y="3789363"/>
            <a:ext cx="950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Latn-BA" b="1"/>
              <a:t>Nidal</a:t>
            </a:r>
            <a:endParaRPr lang="en-US" b="1"/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7451725" y="3933825"/>
            <a:ext cx="950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b="1"/>
              <a:t>Nidal</a:t>
            </a:r>
            <a:endParaRPr lang="en-US" b="1"/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5508625" y="3860800"/>
            <a:ext cx="1058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b="1"/>
              <a:t>Amina</a:t>
            </a:r>
            <a:endParaRPr lang="en-US" b="1"/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611188" y="6400800"/>
            <a:ext cx="1058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b="1"/>
              <a:t>Amina</a:t>
            </a:r>
            <a:endParaRPr lang="en-US" b="1"/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2987675" y="6400800"/>
            <a:ext cx="154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b="1"/>
              <a:t>Mohamed</a:t>
            </a:r>
            <a:endParaRPr lang="en-US" b="1"/>
          </a:p>
        </p:txBody>
      </p:sp>
      <p:pic>
        <p:nvPicPr>
          <p:cNvPr id="15379" name="Picture 20" descr="P511028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950" y="47244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6659563" y="4365625"/>
            <a:ext cx="87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bs-Latn-BA" b="1"/>
              <a:t>MAJ</a:t>
            </a:r>
            <a:endParaRPr lang="en-US" b="1"/>
          </a:p>
        </p:txBody>
      </p:sp>
      <p:pic>
        <p:nvPicPr>
          <p:cNvPr id="15382" name="Picture 22" descr="P608009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38725" y="4437063"/>
            <a:ext cx="1512888" cy="2016125"/>
          </a:xfrm>
          <a:prstGeom prst="rect">
            <a:avLst/>
          </a:prstGeom>
          <a:noFill/>
        </p:spPr>
      </p:pic>
      <p:pic>
        <p:nvPicPr>
          <p:cNvPr id="15383" name="Picture 23" descr="P608009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77050" y="4814888"/>
            <a:ext cx="2159000" cy="1620837"/>
          </a:xfrm>
          <a:prstGeom prst="rect">
            <a:avLst/>
          </a:prstGeom>
          <a:noFill/>
        </p:spPr>
      </p:pic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5148263" y="6400800"/>
            <a:ext cx="124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bs-Latn-BA" b="1"/>
              <a:t>Adelisa</a:t>
            </a:r>
            <a:endParaRPr lang="en-US" b="1"/>
          </a:p>
        </p:txBody>
      </p:sp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7451725" y="6400800"/>
            <a:ext cx="950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bs-Latn-BA" b="1"/>
              <a:t>Nidal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5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5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5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2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5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  <p:bldP spid="15384" grpId="0"/>
      <p:bldP spid="153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25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P51002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43241">
            <a:off x="107950" y="0"/>
            <a:ext cx="329406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P51700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775" y="549275"/>
            <a:ext cx="34861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 rot="-166116">
            <a:off x="1258888" y="1916113"/>
            <a:ext cx="12239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s-Latn-BA" sz="2800">
                <a:solidFill>
                  <a:srgbClr val="FF0000"/>
                </a:solidFill>
              </a:rPr>
              <a:t>MART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851275" y="3573463"/>
            <a:ext cx="13938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3200">
                <a:solidFill>
                  <a:srgbClr val="FF0000"/>
                </a:solidFill>
              </a:rPr>
              <a:t>APRIL</a:t>
            </a:r>
            <a:endParaRPr lang="en-US" sz="3200">
              <a:solidFill>
                <a:srgbClr val="FF0000"/>
              </a:solidFill>
            </a:endParaRPr>
          </a:p>
        </p:txBody>
      </p:sp>
      <p:pic>
        <p:nvPicPr>
          <p:cNvPr id="16393" name="Picture 9" descr="P628008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03444">
            <a:off x="5364163" y="2060575"/>
            <a:ext cx="3779837" cy="5040313"/>
          </a:xfrm>
          <a:prstGeom prst="rect">
            <a:avLst/>
          </a:prstGeom>
          <a:noFill/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 rot="499871">
            <a:off x="6300788" y="5805488"/>
            <a:ext cx="13430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bs-Latn-BA" sz="4000">
                <a:solidFill>
                  <a:srgbClr val="FF0000"/>
                </a:solidFill>
              </a:rPr>
              <a:t>MAJ</a:t>
            </a:r>
            <a:endParaRPr 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2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2214563"/>
            <a:ext cx="9144000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>
                <a:latin typeface="Times New Roman" pitchFamily="18" charset="0"/>
              </a:rPr>
              <a:t>  </a:t>
            </a:r>
            <a:r>
              <a:rPr lang="bs-Latn-BA" sz="2600" b="1"/>
              <a:t>Dvije nastavnice, nastavnica bosanskog jezika i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engleskog jezika, su pristale da jedan mjesec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(april/maj), sa svojim razredima, učestvuju u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realizaciji projekta.</a:t>
            </a:r>
            <a:endParaRPr lang="en-US" sz="2600" b="1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28600" y="4500563"/>
            <a:ext cx="8915400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2600" b="1" i="1"/>
              <a:t>Povratne informacije su bile pozitivne. Njih dvije su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 i="1"/>
              <a:t>smatrale da bi ovako nešto trebalo raditi sa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 i="1"/>
              <a:t>učenicima od početka školske godine.</a:t>
            </a:r>
            <a:endParaRPr lang="en-US" sz="2600" b="1" i="1">
              <a:latin typeface="Times New Roman" pitchFamily="18" charset="0"/>
            </a:endParaRPr>
          </a:p>
          <a:p>
            <a:pPr eaLnBrk="0" hangingPunct="0">
              <a:spcBef>
                <a:spcPct val="30000"/>
              </a:spcBef>
            </a:pPr>
            <a:endParaRPr lang="en-US" sz="2600" b="1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142875" y="476250"/>
            <a:ext cx="8640763" cy="153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 sz="2600" b="1"/>
              <a:t> Upoznala sam članove Odjeljenskog vijeća sa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svojim projektom i pozvala sve nastavnike da mi se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600" b="1"/>
              <a:t>  pridruže u realizaciji projekta.</a:t>
            </a:r>
            <a:endParaRPr lang="en-US" sz="2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975" y="0"/>
            <a:ext cx="9324975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23850" y="4868863"/>
            <a:ext cx="82391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 sz="2800" b="1"/>
              <a:t> Tabela sa uspjehom učenika na polugodištu i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800" b="1"/>
              <a:t>      na kraju školske godine (tabela br.1)</a:t>
            </a:r>
          </a:p>
          <a:p>
            <a:pPr eaLnBrk="0" hangingPunct="0">
              <a:spcBef>
                <a:spcPct val="30000"/>
              </a:spcBef>
            </a:pPr>
            <a:endParaRPr lang="en-US" sz="2600" b="1"/>
          </a:p>
        </p:txBody>
      </p:sp>
      <p:sp>
        <p:nvSpPr>
          <p:cNvPr id="28210" name="Rectangle 562"/>
          <p:cNvSpPr>
            <a:spLocks noChangeArrowheads="1"/>
          </p:cNvSpPr>
          <p:nvPr/>
        </p:nvSpPr>
        <p:spPr bwMode="auto">
          <a:xfrm>
            <a:off x="0" y="1484313"/>
            <a:ext cx="91313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  <a:buFontTx/>
              <a:buChar char="-"/>
            </a:pPr>
            <a:r>
              <a:rPr lang="bs-Latn-BA" sz="2800" b="1"/>
              <a:t> Grafikon sa brojem ocjena za pojedine mjesece </a:t>
            </a:r>
          </a:p>
          <a:p>
            <a:pPr eaLnBrk="0" hangingPunct="0">
              <a:spcBef>
                <a:spcPct val="30000"/>
              </a:spcBef>
            </a:pPr>
            <a:r>
              <a:rPr lang="bs-Latn-BA" sz="2800" b="1"/>
              <a:t>     (februar, mart, april, maj)  (grafikon br.1)</a:t>
            </a:r>
            <a:endParaRPr lang="en-US" sz="2800" b="1"/>
          </a:p>
          <a:p>
            <a:pPr eaLnBrk="0" hangingPunct="0">
              <a:spcBef>
                <a:spcPct val="30000"/>
              </a:spcBef>
            </a:pPr>
            <a:endParaRPr lang="en-US" sz="2600" b="1"/>
          </a:p>
        </p:txBody>
      </p:sp>
      <p:sp>
        <p:nvSpPr>
          <p:cNvPr id="28217" name="Rectangle 569"/>
          <p:cNvSpPr>
            <a:spLocks noChangeArrowheads="1"/>
          </p:cNvSpPr>
          <p:nvPr/>
        </p:nvSpPr>
        <p:spPr bwMode="auto">
          <a:xfrm>
            <a:off x="-136525" y="3357563"/>
            <a:ext cx="864235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30000"/>
              </a:spcBef>
            </a:pPr>
            <a:r>
              <a:rPr lang="bs-Latn-BA" sz="2500" b="1"/>
              <a:t> - </a:t>
            </a:r>
            <a:r>
              <a:rPr lang="bs-Latn-BA" sz="2800" b="1"/>
              <a:t>Grafikon uspješnosti učenika na kraju mjeseca</a:t>
            </a:r>
          </a:p>
          <a:p>
            <a:pPr algn="ctr" eaLnBrk="0" hangingPunct="0">
              <a:spcBef>
                <a:spcPct val="30000"/>
              </a:spcBef>
            </a:pPr>
            <a:r>
              <a:rPr lang="bs-Latn-BA" sz="2800" b="1"/>
              <a:t>(grafikon br.2)</a:t>
            </a:r>
            <a:endParaRPr lang="en-US" sz="2800" b="1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23850" y="476250"/>
            <a:ext cx="59515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bs-Latn-BA" sz="3200" b="1" u="sng"/>
              <a:t>Rezultati do kojih sam došla: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8210" grpId="0"/>
      <p:bldP spid="282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4" name="Rectangle 5"/>
          <p:cNvSpPr>
            <a:spLocks noChangeArrowheads="1"/>
          </p:cNvSpPr>
          <p:nvPr/>
        </p:nvSpPr>
        <p:spPr bwMode="auto">
          <a:xfrm>
            <a:off x="0" y="188913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3000" b="1"/>
              <a:t>Grafikon br.1.Ukupan broj ocjena po mjesecima</a:t>
            </a:r>
          </a:p>
        </p:txBody>
      </p:sp>
      <p:graphicFrame>
        <p:nvGraphicFramePr>
          <p:cNvPr id="20656" name="Object 176"/>
          <p:cNvGraphicFramePr>
            <a:graphicFrameLocks noChangeAspect="1"/>
          </p:cNvGraphicFramePr>
          <p:nvPr>
            <p:ph idx="4294967295"/>
          </p:nvPr>
        </p:nvGraphicFramePr>
        <p:xfrm>
          <a:off x="323850" y="917575"/>
          <a:ext cx="6696075" cy="3590925"/>
        </p:xfrm>
        <a:graphic>
          <a:graphicData uri="http://schemas.openxmlformats.org/presentationml/2006/ole">
            <p:oleObj spid="_x0000_s20656" name="Chart" r:id="rId4" imgW="5219700" imgH="2457450" progId="Excel.Chart.8">
              <p:embed/>
            </p:oleObj>
          </a:graphicData>
        </a:graphic>
      </p:graphicFrame>
      <p:graphicFrame>
        <p:nvGraphicFramePr>
          <p:cNvPr id="20743" name="Group 263"/>
          <p:cNvGraphicFramePr>
            <a:graphicFrameLocks noGrp="1"/>
          </p:cNvGraphicFramePr>
          <p:nvPr/>
        </p:nvGraphicFramePr>
        <p:xfrm>
          <a:off x="5580063" y="4652963"/>
          <a:ext cx="2962275" cy="1533525"/>
        </p:xfrm>
        <a:graphic>
          <a:graphicData uri="http://schemas.openxmlformats.org/drawingml/2006/table">
            <a:tbl>
              <a:tblPr/>
              <a:tblGrid>
                <a:gridCol w="1411287"/>
                <a:gridCol w="1550988"/>
              </a:tblGrid>
              <a:tr h="2063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     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Broj ocjena po</a:t>
                      </a: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 </a:t>
                      </a: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mjesecima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FEBRUAR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-18"/>
                        </a:rPr>
                        <a:t>310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MART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550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APRIL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353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MAJ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391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9" name="Rectangle 5"/>
          <p:cNvSpPr>
            <a:spLocks noChangeArrowheads="1"/>
          </p:cNvSpPr>
          <p:nvPr/>
        </p:nvSpPr>
        <p:spPr bwMode="auto">
          <a:xfrm>
            <a:off x="0" y="188913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3000" b="1"/>
              <a:t>Grafikon br.2.Uspješnost učenika u planiranju</a:t>
            </a:r>
            <a:r>
              <a:rPr lang="hr-HR" sz="2000" b="1"/>
              <a:t> </a:t>
            </a:r>
          </a:p>
        </p:txBody>
      </p:sp>
      <p:graphicFrame>
        <p:nvGraphicFramePr>
          <p:cNvPr id="22342" name="Group 838"/>
          <p:cNvGraphicFramePr>
            <a:graphicFrameLocks noGrp="1"/>
          </p:cNvGraphicFramePr>
          <p:nvPr/>
        </p:nvGraphicFramePr>
        <p:xfrm>
          <a:off x="1470025" y="-2254250"/>
          <a:ext cx="676275" cy="517525"/>
        </p:xfrm>
        <a:graphic>
          <a:graphicData uri="http://schemas.openxmlformats.org/drawingml/2006/table">
            <a:tbl>
              <a:tblPr/>
              <a:tblGrid>
                <a:gridCol w="67627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-18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928" name="Picture 424" descr="clip_image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981075"/>
            <a:ext cx="6264275" cy="4176713"/>
          </a:xfrm>
          <a:prstGeom prst="rect">
            <a:avLst/>
          </a:prstGeom>
          <a:noFill/>
        </p:spPr>
      </p:pic>
      <p:graphicFrame>
        <p:nvGraphicFramePr>
          <p:cNvPr id="22476" name="Group 972"/>
          <p:cNvGraphicFramePr>
            <a:graphicFrameLocks noGrp="1"/>
          </p:cNvGraphicFramePr>
          <p:nvPr/>
        </p:nvGraphicFramePr>
        <p:xfrm>
          <a:off x="5292725" y="5300663"/>
          <a:ext cx="3600450" cy="1298575"/>
        </p:xfrm>
        <a:graphic>
          <a:graphicData uri="http://schemas.openxmlformats.org/drawingml/2006/table">
            <a:tbl>
              <a:tblPr/>
              <a:tblGrid>
                <a:gridCol w="1039813"/>
                <a:gridCol w="833437"/>
                <a:gridCol w="893763"/>
                <a:gridCol w="833437"/>
              </a:tblGrid>
              <a:tr h="2476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 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pozitivni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negativni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rezultat 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FEBRUAR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46,15%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50%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3,85%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MART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76,92%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15,38%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7,69%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APRIL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73,08%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23,08%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3,85%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MAJ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80,77%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15,38%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-18"/>
                        </a:rPr>
                        <a:t>3,85%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94" name="Group 138"/>
          <p:cNvGraphicFramePr>
            <a:graphicFrameLocks noGrp="1"/>
          </p:cNvGraphicFramePr>
          <p:nvPr/>
        </p:nvGraphicFramePr>
        <p:xfrm>
          <a:off x="1714500" y="1000125"/>
          <a:ext cx="5953125" cy="5608638"/>
        </p:xfrm>
        <a:graphic>
          <a:graphicData uri="http://schemas.openxmlformats.org/drawingml/2006/table">
            <a:tbl>
              <a:tblPr/>
              <a:tblGrid>
                <a:gridCol w="2085975"/>
                <a:gridCol w="1958975"/>
                <a:gridCol w="1908175"/>
              </a:tblGrid>
              <a:tr h="139700"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kumimoji="0" lang="de-DE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PROSJEK  UČENIKA  U  RAZREDU  </a:t>
                      </a:r>
                      <a:r>
                        <a:rPr kumimoji="0" lang="hr-H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de-DE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(VII 1)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-18"/>
                          <a:cs typeface="Times New Roman" pitchFamily="18" charset="0"/>
                        </a:rPr>
                        <a:t> </a:t>
                      </a:r>
                      <a:r>
                        <a:rPr kumimoji="0" lang="hr-H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-18"/>
                          <a:cs typeface="Times New Roman" pitchFamily="18" charset="0"/>
                        </a:rPr>
                        <a:t>    ŠKOLSKA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-18"/>
                          <a:cs typeface="Times New Roman" pitchFamily="18" charset="0"/>
                        </a:rPr>
                        <a:t>2010/2011. god.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-18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 kraju 1. polugodišta</a:t>
                      </a:r>
                      <a:endParaRPr kumimoji="0" lang="hr-H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 kraju 2. polugodišta</a:t>
                      </a:r>
                      <a:endParaRPr kumimoji="0" lang="hr-H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  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(2,60)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(2,53)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  B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(3,13)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(3,53)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  Ć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(5,00)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(5,00)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  Ć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(3,47)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(3,73)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  Ć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S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(2,67)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(2,67)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  Dž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Dž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(5,00)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(5,00)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  Đ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(3,13)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(3,67)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  H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(4,47)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(4,73)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  H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(3,60)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(3,87)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H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(3,80)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(4,20)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 H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(3,33)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(3,60)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 I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(3,33) 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(3,80)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 K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(4,87)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(5,00)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 K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(4,40)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(4,60)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 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bs-Latn-B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(3,07)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 (3,13)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 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R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(4,40)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(4,53)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 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bs-Latn-B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(4,53)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(4,53)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 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bs-Latn-B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(3,93)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        (4,00)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 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Er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nedovoljan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(1,00)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(2,53)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 P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(4,87)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(5,00)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 P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(4,40)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(4,60)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 R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(2,87)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(3,07)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 S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nedovoljan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(1,00)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(3,13)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 S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vrlo dobar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bs-Latn-B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(4,40)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       (4,60)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 Z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bs-Latn-B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(3,20)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dobar                    (3,40)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 Z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bs-Latn-B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odličan          </a:t>
                      </a: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bs-Latn-BA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(4,73)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ddličan                 (5,00)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SREDNJA OCJENA</a:t>
                      </a:r>
                      <a:endParaRPr kumimoji="0" lang="hr-H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(3,62)</a:t>
                      </a:r>
                      <a:endParaRPr kumimoji="0" lang="hr-H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s-Latn-B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(4,15)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552" marR="5255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</a:tr>
            </a:tbl>
          </a:graphicData>
        </a:graphic>
      </p:graphicFrame>
      <p:sp>
        <p:nvSpPr>
          <p:cNvPr id="19578" name="Rectangle 2"/>
          <p:cNvSpPr>
            <a:spLocks noChangeArrowheads="1"/>
          </p:cNvSpPr>
          <p:nvPr/>
        </p:nvSpPr>
        <p:spPr bwMode="auto">
          <a:xfrm>
            <a:off x="0" y="28575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3000" b="1"/>
              <a:t>Tabela br.1.Prosjek učenika  (srednja ocjena)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bstrak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00188" y="2857500"/>
            <a:ext cx="642937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bs-Latn-BA" sz="6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na pažnji!</a:t>
            </a:r>
            <a:endParaRPr lang="en-US"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</TotalTime>
  <Words>1237</Words>
  <Application>Microsoft PowerPoint</Application>
  <PresentationFormat>On-screen Show (4:3)</PresentationFormat>
  <Paragraphs>264</Paragraphs>
  <Slides>20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Comic Sans MS</vt:lpstr>
      <vt:lpstr>Arial</vt:lpstr>
      <vt:lpstr>Calibri</vt:lpstr>
      <vt:lpstr>Times New Roman</vt:lpstr>
      <vt:lpstr>2_Office Theme</vt:lpstr>
      <vt:lpstr>Microsoft Excel Chart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ivona</cp:lastModifiedBy>
  <cp:revision>44</cp:revision>
  <dcterms:created xsi:type="dcterms:W3CDTF">1601-01-01T00:00:00Z</dcterms:created>
  <dcterms:modified xsi:type="dcterms:W3CDTF">2012-03-26T10:46:27Z</dcterms:modified>
</cp:coreProperties>
</file>